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</p:sldIdLst>
  <p:sldSz cx="7772400" cy="100584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15B"/>
    <a:srgbClr val="003D79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6233" autoAdjust="0"/>
  </p:normalViewPr>
  <p:slideViewPr>
    <p:cSldViewPr snapToGrid="0">
      <p:cViewPr varScale="1">
        <p:scale>
          <a:sx n="71" d="100"/>
          <a:sy n="71" d="100"/>
        </p:scale>
        <p:origin x="1212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tiff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&#10;&#10;Description automatically generated">
            <a:extLst>
              <a:ext uri="{FF2B5EF4-FFF2-40B4-BE49-F238E27FC236}">
                <a16:creationId xmlns:a16="http://schemas.microsoft.com/office/drawing/2014/main" id="{E3F178FE-94F3-4538-86B1-821F09DE3B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616" r="-1" b="13396"/>
          <a:stretch/>
        </p:blipFill>
        <p:spPr>
          <a:xfrm>
            <a:off x="-1" y="0"/>
            <a:ext cx="1979567" cy="31089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887FA34-5A86-4C29-9918-B43FCBA86515}"/>
              </a:ext>
            </a:extLst>
          </p:cNvPr>
          <p:cNvSpPr txBox="1"/>
          <p:nvPr/>
        </p:nvSpPr>
        <p:spPr>
          <a:xfrm>
            <a:off x="1920846" y="1903770"/>
            <a:ext cx="5238750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3471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1100 Series</a:t>
            </a:r>
          </a:p>
          <a:p>
            <a:pPr algn="l">
              <a:lnSpc>
                <a:spcPts val="3400"/>
              </a:lnSpc>
            </a:pPr>
            <a:r>
              <a:rPr lang="en-US" sz="3300" b="1" dirty="0">
                <a:solidFill>
                  <a:srgbClr val="3471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Magnetic Level Indicator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FB4C96-D94F-4EB4-B03E-093703BF7C8A}"/>
              </a:ext>
            </a:extLst>
          </p:cNvPr>
          <p:cNvSpPr txBox="1"/>
          <p:nvPr userDrawn="1"/>
        </p:nvSpPr>
        <p:spPr>
          <a:xfrm>
            <a:off x="6274516" y="9723159"/>
            <a:ext cx="14134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Form 1877  (07.21)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Symbol" panose="05050102010706020507" pitchFamily="18" charset="2"/>
              </a:rPr>
              <a:t>Ó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SOR Inc.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796D39-2169-46EF-8A35-F8AA7D57C595}"/>
              </a:ext>
            </a:extLst>
          </p:cNvPr>
          <p:cNvSpPr txBox="1"/>
          <p:nvPr userDrawn="1"/>
        </p:nvSpPr>
        <p:spPr>
          <a:xfrm>
            <a:off x="1878314" y="481697"/>
            <a:ext cx="58096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00000"/>
              </a:lnSpc>
            </a:pPr>
            <a:r>
              <a:rPr lang="en-US" sz="4400" b="1" i="0" u="none" strike="noStrike" kern="1200" cap="all" baseline="30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Engineered </a:t>
            </a:r>
          </a:p>
          <a:p>
            <a:pPr rtl="0">
              <a:lnSpc>
                <a:spcPct val="100000"/>
              </a:lnSpc>
            </a:pPr>
            <a:r>
              <a:rPr lang="en-US" sz="4400" b="1" i="0" u="none" strike="noStrike" kern="1200" cap="all" baseline="30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most </a:t>
            </a:r>
          </a:p>
          <a:p>
            <a:pPr rtl="0">
              <a:lnSpc>
                <a:spcPct val="100000"/>
              </a:lnSpc>
            </a:pPr>
            <a:r>
              <a:rPr lang="en-US" sz="4400" b="1" i="0" u="none" strike="noStrike" kern="1200" cap="all" baseline="30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Challenging applications</a:t>
            </a:r>
            <a:endParaRPr lang="en-US" sz="4400" b="1" i="1" cap="all" baseline="30000" dirty="0">
              <a:solidFill>
                <a:srgbClr val="C412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67A64A-629D-4453-8216-020ABD745B3F}"/>
              </a:ext>
            </a:extLst>
          </p:cNvPr>
          <p:cNvSpPr txBox="1"/>
          <p:nvPr/>
        </p:nvSpPr>
        <p:spPr>
          <a:xfrm>
            <a:off x="1" y="3031665"/>
            <a:ext cx="7772400" cy="33598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800" b="1" baseline="0" dirty="0">
                <a:solidFill>
                  <a:schemeClr val="bg1"/>
                </a:solidFill>
                <a:latin typeface="Arial Black" panose="020B0A04020102020204" pitchFamily="34" charset="0"/>
              </a:rPr>
              <a:t>EASY</a:t>
            </a:r>
            <a:r>
              <a:rPr lang="en-US" sz="1800" baseline="0" dirty="0">
                <a:solidFill>
                  <a:schemeClr val="bg1"/>
                </a:solidFill>
                <a:latin typeface="Segoe UI Semibold" panose="020B0702040204020203" pitchFamily="34" charset="0"/>
              </a:rPr>
              <a:t>  </a:t>
            </a:r>
            <a:r>
              <a:rPr lang="en-US" sz="1800" baseline="0" dirty="0">
                <a:solidFill>
                  <a:srgbClr val="34715B"/>
                </a:solidFill>
                <a:latin typeface="Segoe UI Semibold" panose="020B0702040204020203" pitchFamily="34" charset="0"/>
                <a:cs typeface="Segoe UI Semilight" panose="020B0402040204020203" pitchFamily="34" charset="0"/>
              </a:rPr>
              <a:t>l</a:t>
            </a:r>
            <a:r>
              <a:rPr lang="en-US" sz="1800" baseline="0" dirty="0">
                <a:solidFill>
                  <a:schemeClr val="bg1"/>
                </a:solidFill>
                <a:latin typeface="Segoe UI Semibold" panose="020B0702040204020203" pitchFamily="34" charset="0"/>
              </a:rPr>
              <a:t>  </a:t>
            </a:r>
            <a:r>
              <a:rPr lang="en-US" sz="1800" baseline="0" dirty="0">
                <a:solidFill>
                  <a:schemeClr val="bg1"/>
                </a:solidFill>
                <a:latin typeface="Arial Black" panose="020B0A04020102020204" pitchFamily="34" charset="0"/>
              </a:rPr>
              <a:t>RUGGED</a:t>
            </a:r>
            <a:r>
              <a:rPr lang="en-US" sz="1800" baseline="0" dirty="0">
                <a:solidFill>
                  <a:schemeClr val="bg1"/>
                </a:solidFill>
                <a:latin typeface="Segoe UI Semibold" panose="020B0702040204020203" pitchFamily="34" charset="0"/>
              </a:rPr>
              <a:t>  </a:t>
            </a:r>
            <a:r>
              <a:rPr lang="en-US" sz="1800" baseline="0" dirty="0">
                <a:solidFill>
                  <a:srgbClr val="34715B"/>
                </a:solidFill>
                <a:latin typeface="Segoe UI Semibold" panose="020B0702040204020203" pitchFamily="34" charset="0"/>
                <a:cs typeface="Segoe UI Semilight" panose="020B0402040204020203" pitchFamily="34" charset="0"/>
              </a:rPr>
              <a:t>l</a:t>
            </a:r>
            <a:r>
              <a:rPr lang="en-US" sz="1800" baseline="0" dirty="0">
                <a:solidFill>
                  <a:srgbClr val="003D79"/>
                </a:solidFill>
                <a:latin typeface="Segoe UI Semibold" panose="020B0702040204020203" pitchFamily="34" charset="0"/>
              </a:rPr>
              <a:t> </a:t>
            </a:r>
            <a:r>
              <a:rPr lang="en-US" sz="1800" baseline="0" dirty="0">
                <a:solidFill>
                  <a:schemeClr val="bg1"/>
                </a:solidFill>
                <a:latin typeface="Segoe UI Semibold" panose="020B0702040204020203" pitchFamily="34" charset="0"/>
              </a:rPr>
              <a:t> </a:t>
            </a:r>
            <a:r>
              <a:rPr lang="en-US" sz="1800" baseline="0" dirty="0">
                <a:solidFill>
                  <a:schemeClr val="bg1"/>
                </a:solidFill>
                <a:latin typeface="Arial Black" panose="020B0A04020102020204" pitchFamily="34" charset="0"/>
              </a:rPr>
              <a:t>RELIABLE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D2A17B-458B-430F-B783-F2F20A6F461C}"/>
              </a:ext>
            </a:extLst>
          </p:cNvPr>
          <p:cNvCxnSpPr>
            <a:cxnSpLocks/>
          </p:cNvCxnSpPr>
          <p:nvPr userDrawn="1"/>
        </p:nvCxnSpPr>
        <p:spPr>
          <a:xfrm>
            <a:off x="0" y="3031665"/>
            <a:ext cx="77724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75A28CF-B536-4996-B1D6-D98E2E8A008E}"/>
              </a:ext>
            </a:extLst>
          </p:cNvPr>
          <p:cNvCxnSpPr>
            <a:cxnSpLocks/>
          </p:cNvCxnSpPr>
          <p:nvPr/>
        </p:nvCxnSpPr>
        <p:spPr>
          <a:xfrm>
            <a:off x="-1" y="7862489"/>
            <a:ext cx="77724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535E96F9-2E36-43A5-B82B-9729DF26DA6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1477" y="6983532"/>
            <a:ext cx="1450784" cy="72611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5CC6818A-1C50-446C-8FD4-D239FCFE3140}"/>
              </a:ext>
            </a:extLst>
          </p:cNvPr>
          <p:cNvGrpSpPr/>
          <p:nvPr userDrawn="1"/>
        </p:nvGrpSpPr>
        <p:grpSpPr>
          <a:xfrm>
            <a:off x="885373" y="3622016"/>
            <a:ext cx="4661143" cy="4031873"/>
            <a:chOff x="678896" y="3673634"/>
            <a:chExt cx="4661143" cy="403187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9A15E0-B95C-4338-AC8B-E46782F77A51}"/>
                </a:ext>
              </a:extLst>
            </p:cNvPr>
            <p:cNvSpPr/>
            <p:nvPr userDrawn="1"/>
          </p:nvSpPr>
          <p:spPr>
            <a:xfrm>
              <a:off x="1000004" y="3673634"/>
              <a:ext cx="4340035" cy="4031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Shortest lead time in the industry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Easier to order than the competition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All indicators are nitrogen purged and sealed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The widest viewing angle in the industry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High vibration indicator design available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Strongest magnet in the field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Cryogenic chamber design available for liquid                       propane gas applications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Baffle plate design for flashing and boiling </a:t>
              </a:r>
            </a:p>
            <a:p>
              <a:pPr>
                <a:spcAft>
                  <a:spcPts val="1200"/>
                </a:spcAft>
              </a:pPr>
              <a:r>
                <a:rPr lang="en-US" sz="1600" dirty="0">
                  <a:latin typeface="Arial Nova Light" panose="020B0304020202020204" pitchFamily="34" charset="0"/>
                </a:rPr>
                <a:t>Auxiliary products and accessories come                               assembled and calibrated</a:t>
              </a: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7FF92D45-8772-4EE7-89E8-9FB54B055E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07971" y="3712937"/>
              <a:ext cx="278446" cy="278446"/>
            </a:xfrm>
            <a:prstGeom prst="rect">
              <a:avLst/>
            </a:prstGeom>
          </p:spPr>
        </p:pic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227F5637-10A6-4877-B420-AE9F1BC09F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10063" y="4114489"/>
              <a:ext cx="268980" cy="270268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51F30FC5-3BBE-4F6C-A074-CFAF3BC42F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04733" y="4490714"/>
              <a:ext cx="274310" cy="275622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ADF33738-6BFA-4C84-A0B7-B29959BF88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 flipH="1" flipV="1">
              <a:off x="714182" y="5317402"/>
              <a:ext cx="302374" cy="237756"/>
            </a:xfrm>
            <a:prstGeom prst="rect">
              <a:avLst/>
            </a:prstGeom>
          </p:spPr>
        </p:pic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8D8174D2-B296-4FA3-A65C-9CDDE58594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81299" y="5705687"/>
              <a:ext cx="349574" cy="258118"/>
            </a:xfrm>
            <a:prstGeom prst="rect">
              <a:avLst/>
            </a:prstGeom>
          </p:spPr>
        </p:pic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4701FABF-83BA-446E-B330-FF7BC3FBBD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 rot="10800000" flipV="1">
              <a:off x="678896" y="6176116"/>
              <a:ext cx="345786" cy="313636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C7C2DCAA-93BC-434E-98F1-36A426FDD85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679949" y="6724007"/>
              <a:ext cx="345146" cy="314692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5C580FD-BF4B-4618-8007-F7911B77158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0800000" flipV="1">
              <a:off x="687980" y="4935725"/>
              <a:ext cx="326482" cy="18509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9F4BF8C7-9285-448B-8A97-EC8A8CE16B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0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716555" y="7238673"/>
              <a:ext cx="269862" cy="269862"/>
            </a:xfrm>
            <a:prstGeom prst="rect">
              <a:avLst/>
            </a:prstGeom>
          </p:spPr>
        </p:pic>
      </p:grpSp>
      <p:pic>
        <p:nvPicPr>
          <p:cNvPr id="39" name="Picture 38" descr="A picture containing text, device, gauge&#10;&#10;Description automatically generated">
            <a:extLst>
              <a:ext uri="{FF2B5EF4-FFF2-40B4-BE49-F238E27FC236}">
                <a16:creationId xmlns:a16="http://schemas.microsoft.com/office/drawing/2014/main" id="{74ACED07-9CE5-4ED5-8E30-E339B80410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2" cstate="email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67827" t="516" r="-70906" b="1542"/>
          <a:stretch/>
        </p:blipFill>
        <p:spPr>
          <a:xfrm>
            <a:off x="-127591" y="2604984"/>
            <a:ext cx="7899991" cy="422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0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3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21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9628C-C03E-4C88-9933-9DA6F0DFC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238"/>
            <a:ext cx="5829300" cy="35020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2C2AA-2088-41D2-AE23-08E067123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3200"/>
            <a:ext cx="5829300" cy="2428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172A-DE23-46DD-BCDD-61D1D90D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7C688-D580-4CF5-AE67-304247DD6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4E53C-E30D-49B2-898A-71EE9D5F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97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E869-30AC-4B90-A6E8-339E756B5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8BC1C-0D25-40D3-B264-3A98B2319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AD8CF-F681-4F61-A743-4FB632EE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E6BBA-3A19-4AAD-B9D9-6DCD3BCE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C55B8-BE5D-4F0D-9D14-AAEC010C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68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F6F53-AC40-472B-B6E6-594CA3B8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225" y="2508250"/>
            <a:ext cx="6704013" cy="4183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07DA6-72E3-4427-900C-4F46A8FFE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225" y="6731000"/>
            <a:ext cx="6704013" cy="22002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2A463-8278-4EA1-8B14-0C8D0ECF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741D4-DEE3-4D1B-B641-159FDC61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6BA26-5E0C-4BB1-8857-E5E149A2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54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B48E6-F112-400E-A718-74E506FF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427EA-1F43-484D-9E45-A1C3D9C14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988" y="2678113"/>
            <a:ext cx="3275012" cy="638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EAC5E-A8B3-4D19-A8F9-DCE85D415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62400" y="2678113"/>
            <a:ext cx="3275013" cy="6381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D6205-8A41-4C66-BA56-A635CA6F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4CFD0-9654-4F3A-96C0-1C312CC36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402CE-E4C2-4C69-ADE2-5B7B2CB7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816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4D1A-910C-4BE1-8807-E62E63EBC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8" y="534988"/>
            <a:ext cx="6704012" cy="19446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1CA3F-748C-4FCC-8D93-C0A45451D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988" y="2465388"/>
            <a:ext cx="3287712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706FA-066C-46D4-B434-FA7AFBE18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4988" y="3673475"/>
            <a:ext cx="3287712" cy="5405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B5ACB-68F1-4111-814B-224E18ED5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5413" y="2465388"/>
            <a:ext cx="3303587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DE63E4-DA0F-4D6D-B9C5-EC02A1F90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5413" y="3673475"/>
            <a:ext cx="3303587" cy="5405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E2AF2A-84C7-4A38-925C-FE6D6A9C7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6F97A4-A72D-4FE4-8715-10CDFDAF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98B8B-8DAC-4121-837B-7AFBE18A8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080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1B155-C3A0-48A2-982F-F8931515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F048C5-7820-46E8-8B92-D4494FEFD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6E925-F00D-49B8-9245-4F6F494F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B6E60F-19B9-42D3-8230-121BDBFC0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70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79CA0D-2359-4700-8372-2E96707E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BA2AFB-5FAD-4E4D-8575-CF68B75E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B5C6E-7F90-4119-A822-8251F675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779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BE1E-512E-469A-B88C-AE5D11C0A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C6582-2973-4392-9E9C-75DB70272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6AB9F9-C2B0-4600-B4FB-6246D4064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8637C-AD7C-4B32-A65C-D25A89876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A6EF8-0924-46D0-95DB-D20F681C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9713B-918B-4D8A-9615-319ADA9F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3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21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2298-0444-45C0-9AB9-9BE14F69A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26F741-2803-4756-956F-3C99196E7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0D653-E835-46DB-8047-AE3174E0D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8A6F3-DF5F-4A61-8B47-D77BB7F6C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0CBC6-2CFA-45EE-AF43-2CA99140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798EA-F4FC-4BC2-92CA-68CCE22EA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3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30B1-22DA-4965-BB88-097933429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7699E2-7908-46BA-B7B8-A76C42C72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A81F-BE18-4AAB-AC4E-24A8AAD4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A5E5A-7636-44BD-8363-B6B3D410A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57A48-43AF-4176-A20A-E53668349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FF94FA-5F91-49F5-820A-C6369EDDA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600" y="534988"/>
            <a:ext cx="1674813" cy="8524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228A65-A639-4D58-874C-904DFDD94E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988" y="534988"/>
            <a:ext cx="4875212" cy="8524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48ED3-4C6E-4E50-82D2-2B8ABEDC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C6772-D953-4DEE-BB2B-502E0178A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81C69-3A87-4232-8481-F34117367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33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72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0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8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0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05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6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AF7C5BCE-CFD8-45A8-9BCD-029CD0DE1BB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5DB6E69F-4A8D-4F1F-80BC-56E031ECEB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86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4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7AE4D-1684-4108-B291-4680CA994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8" y="534988"/>
            <a:ext cx="6702425" cy="194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42C0A-9943-4A34-A6A6-9E5FEA8CC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988" y="2678113"/>
            <a:ext cx="6702425" cy="638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B2806-02BA-4227-83BF-6CF66693A4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988" y="9323388"/>
            <a:ext cx="1747837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F22EE-D139-44D3-9C15-449E42EDC08B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1B9AC-5D9C-4ED7-9EFB-A923FBE899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B2A80-8023-4734-A864-76A2F2B55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575" y="9323388"/>
            <a:ext cx="1747838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426C-EC14-4ED8-8044-B5D6BFFA2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39126" y="8515803"/>
            <a:ext cx="1791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Name</a:t>
            </a:r>
          </a:p>
          <a:p>
            <a:r>
              <a:rPr lang="en-US" sz="1200" dirty="0"/>
              <a:t>Title</a:t>
            </a:r>
          </a:p>
          <a:p>
            <a:r>
              <a:rPr lang="en-US" sz="1200" dirty="0"/>
              <a:t>Email</a:t>
            </a:r>
          </a:p>
          <a:p>
            <a:r>
              <a:rPr lang="en-US" sz="1200" dirty="0"/>
              <a:t>Phone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53AE76-E0A9-470A-9651-17FFAC6E276A}"/>
              </a:ext>
            </a:extLst>
          </p:cNvPr>
          <p:cNvSpPr txBox="1"/>
          <p:nvPr/>
        </p:nvSpPr>
        <p:spPr>
          <a:xfrm>
            <a:off x="2928892" y="9018391"/>
            <a:ext cx="1791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companywebsite.com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24874F-936E-4277-8CC7-B0AF44624122}"/>
              </a:ext>
            </a:extLst>
          </p:cNvPr>
          <p:cNvSpPr txBox="1"/>
          <p:nvPr/>
        </p:nvSpPr>
        <p:spPr>
          <a:xfrm>
            <a:off x="6086901" y="8499200"/>
            <a:ext cx="13463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Name</a:t>
            </a:r>
          </a:p>
          <a:p>
            <a:pPr algn="r"/>
            <a:r>
              <a:rPr lang="en-US" sz="1200" dirty="0"/>
              <a:t>Title</a:t>
            </a:r>
          </a:p>
          <a:p>
            <a:pPr algn="r"/>
            <a:r>
              <a:rPr lang="en-US" sz="1200" dirty="0"/>
              <a:t>Email</a:t>
            </a:r>
          </a:p>
          <a:p>
            <a:pPr algn="r"/>
            <a:r>
              <a:rPr lang="en-US" sz="1200" dirty="0"/>
              <a:t>Phone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48891B-5192-4D08-AC89-60EB19466569}"/>
              </a:ext>
            </a:extLst>
          </p:cNvPr>
          <p:cNvSpPr txBox="1"/>
          <p:nvPr/>
        </p:nvSpPr>
        <p:spPr>
          <a:xfrm>
            <a:off x="2027321" y="8372060"/>
            <a:ext cx="371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1254288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13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Arial Nova Light</vt:lpstr>
      <vt:lpstr>Calibri</vt:lpstr>
      <vt:lpstr>Calibri Light</vt:lpstr>
      <vt:lpstr>Segoe UI Semibold</vt:lpstr>
      <vt:lpstr>Symbol</vt:lpstr>
      <vt:lpstr>Office Theme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Camet, Sherry</dc:creator>
  <cp:lastModifiedBy>Dianne Lopez</cp:lastModifiedBy>
  <cp:revision>82</cp:revision>
  <cp:lastPrinted>2021-07-14T15:53:05Z</cp:lastPrinted>
  <dcterms:created xsi:type="dcterms:W3CDTF">2019-06-11T17:20:39Z</dcterms:created>
  <dcterms:modified xsi:type="dcterms:W3CDTF">2023-05-22T18:22:31Z</dcterms:modified>
</cp:coreProperties>
</file>